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5" r:id="rId3"/>
    <p:sldId id="293" r:id="rId4"/>
    <p:sldId id="294" r:id="rId5"/>
    <p:sldId id="296" r:id="rId6"/>
    <p:sldId id="315" r:id="rId7"/>
    <p:sldId id="3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2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D9B1F-98DB-4DF7-9773-32DEAA47E9D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4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1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4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0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0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6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5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5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FF"/>
            </a:gs>
            <a:gs pos="56000">
              <a:schemeClr val="bg1"/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1F99-6E50-4A74-8096-2ED1172391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284C-9F0C-4F32-8FB5-67B980D091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3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.parliament.uk/en/resources/how-laws-are-ma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LO: To be able to understand how laws are made.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latin typeface="Antique Olive Compact" panose="020B09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ntique Olive Compact" panose="020B0904030504030204" pitchFamily="34" charset="0"/>
              </a:rPr>
              <a:t>I can explain the work of parliament.</a:t>
            </a:r>
          </a:p>
          <a:p>
            <a:pPr marL="0" indent="0">
              <a:buNone/>
            </a:pPr>
            <a:endParaRPr lang="en-GB" sz="2800" dirty="0">
              <a:latin typeface="Antique Olive Compact" panose="020B09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ntique Olive Compact" panose="020B0904030504030204" pitchFamily="34" charset="0"/>
              </a:rPr>
              <a:t>I can explain how the monarchy and parliament work together.</a:t>
            </a:r>
          </a:p>
          <a:p>
            <a:pPr marL="0" indent="0">
              <a:buNone/>
            </a:pPr>
            <a:endParaRPr lang="en-GB" sz="2800" dirty="0">
              <a:latin typeface="Antique Olive Compact" panose="020B09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ntique Olive Compact" panose="020B0904030504030204" pitchFamily="34" charset="0"/>
              </a:rPr>
              <a:t>I can explain the process of creating new laws.</a:t>
            </a:r>
          </a:p>
        </p:txBody>
      </p:sp>
    </p:spTree>
    <p:extLst>
      <p:ext uri="{BB962C8B-B14F-4D97-AF65-F5344CB8AC3E}">
        <p14:creationId xmlns:p14="http://schemas.microsoft.com/office/powerpoint/2010/main" val="320344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>
                <a:solidFill>
                  <a:schemeClr val="bg1"/>
                </a:solidFill>
                <a:latin typeface="Snap ITC" panose="04040A07060A02020202" pitchFamily="82" charset="0"/>
              </a:rPr>
              <a:t>Law</a:t>
            </a:r>
          </a:p>
          <a:p>
            <a:pPr marL="0" indent="0" algn="ctr">
              <a:buNone/>
            </a:pPr>
            <a:r>
              <a:rPr lang="en-GB" sz="4400" dirty="0">
                <a:latin typeface="Snap ITC" panose="04040A07060A02020202" pitchFamily="82" charset="0"/>
              </a:rPr>
              <a:t>What does it mean?</a:t>
            </a:r>
          </a:p>
          <a:p>
            <a:pPr marL="0" indent="0" algn="ctr">
              <a:buNone/>
            </a:pPr>
            <a:r>
              <a:rPr lang="en-GB" sz="4400" dirty="0">
                <a:latin typeface="Snap ITC" panose="04040A07060A02020202" pitchFamily="82" charset="0"/>
              </a:rPr>
              <a:t>How are they decided?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B6DEF-011F-4CEB-BA53-5E32B0F8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30" y="-12948"/>
            <a:ext cx="9144000" cy="8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FF"/>
            </a:gs>
            <a:gs pos="56000">
              <a:srgbClr val="00B0F0"/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5428"/>
            <a:ext cx="3595328" cy="453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532080"/>
            <a:ext cx="5940152" cy="33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2221" y="623481"/>
            <a:ext cx="57586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prstClr val="white"/>
                </a:solidFill>
                <a:latin typeface="Gill Sans Ultra Bold" panose="020B0A02020104020203" pitchFamily="34" charset="0"/>
              </a:rPr>
              <a:t>How are these </a:t>
            </a:r>
          </a:p>
          <a:p>
            <a:r>
              <a:rPr lang="en-GB" sz="4800" dirty="0">
                <a:solidFill>
                  <a:prstClr val="white"/>
                </a:solidFill>
                <a:latin typeface="Gill Sans Ultra Bold" panose="020B0A02020104020203" pitchFamily="34" charset="0"/>
              </a:rPr>
              <a:t>two things </a:t>
            </a:r>
          </a:p>
          <a:p>
            <a:r>
              <a:rPr lang="en-GB" sz="4800" dirty="0">
                <a:solidFill>
                  <a:prstClr val="white"/>
                </a:solidFill>
                <a:latin typeface="Gill Sans Ultra Bold" panose="020B0A02020104020203" pitchFamily="34" charset="0"/>
              </a:rPr>
              <a:t>related?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376B1-F7E9-4D61-8853-F51C1FDB2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884" y="-95586"/>
            <a:ext cx="9144000" cy="8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9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704" y="1052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Snap ITC" panose="04040A07060A02020202" pitchFamily="82" charset="0"/>
              </a:rPr>
              <a:t>Makes notes as we go 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653A99-6526-4703-A9E8-6C0F31B4AA29}"/>
              </a:ext>
            </a:extLst>
          </p:cNvPr>
          <p:cNvSpPr/>
          <p:nvPr/>
        </p:nvSpPr>
        <p:spPr>
          <a:xfrm>
            <a:off x="1631504" y="61200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hlinkClick r:id="rId2"/>
              </a:rPr>
              <a:t>https://learning.parliament.uk/en/resources/how-laws-are-made/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BB213-2F01-4E20-BAD8-0C00DE1F4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0" t="19551" r="24387" b="41600"/>
          <a:stretch/>
        </p:blipFill>
        <p:spPr>
          <a:xfrm>
            <a:off x="2963652" y="2286774"/>
            <a:ext cx="6264696" cy="3650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E7E76-B1E7-44C4-ABDB-B163E099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-82994"/>
            <a:ext cx="9144000" cy="8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560" y="89685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Antique Olive Compact" panose="020B0904030504030204" pitchFamily="34" charset="0"/>
                <a:cs typeface="Aharoni" panose="02010803020104030203" pitchFamily="2" charset="-79"/>
              </a:rPr>
              <a:t>Making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916" y="2204865"/>
            <a:ext cx="8229600" cy="4525963"/>
          </a:xfrm>
        </p:spPr>
        <p:txBody>
          <a:bodyPr/>
          <a:lstStyle/>
          <a:p>
            <a:r>
              <a:rPr lang="en-GB" dirty="0">
                <a:latin typeface="Snap ITC" panose="04040A07060A02020202" pitchFamily="82" charset="0"/>
              </a:rPr>
              <a:t>What is a law?</a:t>
            </a:r>
          </a:p>
          <a:p>
            <a:r>
              <a:rPr lang="en-GB" dirty="0">
                <a:latin typeface="Snap ITC" panose="04040A07060A02020202" pitchFamily="82" charset="0"/>
              </a:rPr>
              <a:t>What are ideas for new laws called?</a:t>
            </a:r>
          </a:p>
          <a:p>
            <a:r>
              <a:rPr lang="en-GB" dirty="0">
                <a:latin typeface="Snap ITC" panose="04040A07060A02020202" pitchFamily="82" charset="0"/>
              </a:rPr>
              <a:t>Who are they suggested by?</a:t>
            </a:r>
          </a:p>
          <a:p>
            <a:r>
              <a:rPr lang="en-GB" dirty="0">
                <a:latin typeface="Snap ITC" panose="04040A07060A02020202" pitchFamily="82" charset="0"/>
              </a:rPr>
              <a:t>Where is the bill presented?</a:t>
            </a:r>
          </a:p>
          <a:p>
            <a:r>
              <a:rPr lang="en-GB" dirty="0">
                <a:latin typeface="Snap ITC" panose="04040A07060A02020202" pitchFamily="82" charset="0"/>
              </a:rPr>
              <a:t>What happens to the bill then?</a:t>
            </a:r>
          </a:p>
          <a:p>
            <a:r>
              <a:rPr lang="en-GB" dirty="0">
                <a:latin typeface="Snap ITC" panose="04040A07060A02020202" pitchFamily="82" charset="0"/>
              </a:rPr>
              <a:t>What happens when the two houses agree?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DBDB1-6D64-4DD3-90A5-698940ED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60" y="-106023"/>
            <a:ext cx="9144000" cy="8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E5BEED-C74F-412C-AFCE-35F3CF67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0648"/>
            <a:ext cx="9144000" cy="7528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9E25-866A-4C0E-A30E-6EFA264B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Bills can be suggested by: Public inquiries, Political parties, civil servants, campaign groups.</a:t>
            </a:r>
          </a:p>
          <a:p>
            <a:pPr marL="0" indent="0">
              <a:buNone/>
            </a:pPr>
            <a:r>
              <a:rPr lang="en-GB" dirty="0"/>
              <a:t>1) Green paper – (proposal) Presents idea.</a:t>
            </a:r>
          </a:p>
          <a:p>
            <a:pPr marL="0" indent="0">
              <a:buNone/>
            </a:pPr>
            <a:r>
              <a:rPr lang="en-GB" dirty="0"/>
              <a:t>Discussion with interested parties.</a:t>
            </a:r>
          </a:p>
          <a:p>
            <a:pPr marL="0" indent="0">
              <a:buNone/>
            </a:pPr>
            <a:r>
              <a:rPr lang="en-GB" dirty="0"/>
              <a:t>2) White paper (Firm plan after discussion)</a:t>
            </a:r>
          </a:p>
          <a:p>
            <a:pPr marL="0" indent="0">
              <a:buNone/>
            </a:pPr>
            <a:r>
              <a:rPr lang="en-GB" dirty="0"/>
              <a:t>3) Cabinet ministers agree whether plan taken forward.</a:t>
            </a:r>
          </a:p>
          <a:p>
            <a:pPr marL="0" indent="0">
              <a:buNone/>
            </a:pPr>
            <a:r>
              <a:rPr lang="en-GB" dirty="0"/>
              <a:t>4) Bill made and presented to Parliament.</a:t>
            </a:r>
          </a:p>
          <a:p>
            <a:pPr marL="0" indent="0">
              <a:buNone/>
            </a:pPr>
            <a:r>
              <a:rPr lang="en-GB" dirty="0"/>
              <a:t>5) MP’s debate and amend bill</a:t>
            </a:r>
          </a:p>
          <a:p>
            <a:pPr marL="0" indent="0">
              <a:buNone/>
            </a:pPr>
            <a:r>
              <a:rPr lang="en-GB" dirty="0"/>
              <a:t>6) Agreed by both house (Lords and Commons)</a:t>
            </a:r>
          </a:p>
          <a:p>
            <a:pPr marL="0" indent="0">
              <a:buNone/>
            </a:pPr>
            <a:r>
              <a:rPr lang="en-GB" dirty="0"/>
              <a:t>7) Passed to monarch (king or queen) for approval (Royal assent)</a:t>
            </a:r>
          </a:p>
          <a:p>
            <a:pPr marL="0" indent="0">
              <a:buNone/>
            </a:pPr>
            <a:r>
              <a:rPr lang="en-GB" dirty="0"/>
              <a:t>8) Bill becomes law. (act of parliament)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15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241F5-98B7-499A-AA6B-258AA4A6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task is to create an information page all about how laws are created.</a:t>
            </a:r>
          </a:p>
          <a:p>
            <a:endParaRPr lang="en-GB" dirty="0"/>
          </a:p>
          <a:p>
            <a:r>
              <a:rPr lang="en-GB" dirty="0"/>
              <a:t>Include as much information from the video as you can.</a:t>
            </a:r>
          </a:p>
          <a:p>
            <a:endParaRPr lang="en-GB" dirty="0"/>
          </a:p>
          <a:p>
            <a:r>
              <a:rPr lang="en-GB" dirty="0"/>
              <a:t>Make it informative, and try to present it in a creative 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339BD-0761-475E-9BC9-3EBEDC7C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03" y="188939"/>
            <a:ext cx="914479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11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B76C4487F7B4C854E9D263B2D97AA" ma:contentTypeVersion="6" ma:contentTypeDescription="Create a new document." ma:contentTypeScope="" ma:versionID="9d4b474803a1c15180337bf51e55873e">
  <xsd:schema xmlns:xsd="http://www.w3.org/2001/XMLSchema" xmlns:xs="http://www.w3.org/2001/XMLSchema" xmlns:p="http://schemas.microsoft.com/office/2006/metadata/properties" xmlns:ns2="ad9e5ebb-c1e3-40e2-86d1-946861fe38bc" targetNamespace="http://schemas.microsoft.com/office/2006/metadata/properties" ma:root="true" ma:fieldsID="074798135c016039c99bb2dd95f75c97" ns2:_="">
    <xsd:import namespace="ad9e5ebb-c1e3-40e2-86d1-946861fe3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e5ebb-c1e3-40e2-86d1-946861fe38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066AA2-D205-40EC-953E-9DFDF4B02031}"/>
</file>

<file path=customXml/itemProps2.xml><?xml version="1.0" encoding="utf-8"?>
<ds:datastoreItem xmlns:ds="http://schemas.openxmlformats.org/officeDocument/2006/customXml" ds:itemID="{B2A605EE-A2B3-48AE-8082-D59E59A049E9}"/>
</file>

<file path=customXml/itemProps3.xml><?xml version="1.0" encoding="utf-8"?>
<ds:datastoreItem xmlns:ds="http://schemas.openxmlformats.org/officeDocument/2006/customXml" ds:itemID="{B880FAD7-70D5-4B56-B8CD-27F5E853DF72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269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Aharoni</vt:lpstr>
      <vt:lpstr>Antique Olive Compact</vt:lpstr>
      <vt:lpstr>Arial</vt:lpstr>
      <vt:lpstr>Arial Rounded MT Bold</vt:lpstr>
      <vt:lpstr>Calibri</vt:lpstr>
      <vt:lpstr>Franklin Gothic Heavy</vt:lpstr>
      <vt:lpstr>Gill Sans Ultra Bold</vt:lpstr>
      <vt:lpstr>Snap ITC</vt:lpstr>
      <vt:lpstr>2_Office Theme</vt:lpstr>
      <vt:lpstr>LO: To be able to understand how laws are made.</vt:lpstr>
      <vt:lpstr>PowerPoint Presentation</vt:lpstr>
      <vt:lpstr>PowerPoint Presentation</vt:lpstr>
      <vt:lpstr>Makes notes as we go through</vt:lpstr>
      <vt:lpstr>Making Laws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be able to understand how laws are made.</dc:title>
  <dc:creator>James Dodman</dc:creator>
  <cp:lastModifiedBy>James Dodman</cp:lastModifiedBy>
  <cp:revision>1</cp:revision>
  <dcterms:created xsi:type="dcterms:W3CDTF">2021-01-04T14:33:41Z</dcterms:created>
  <dcterms:modified xsi:type="dcterms:W3CDTF">2021-01-04T14:38:38Z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0x0101002F0B76C4487F7B4C854E9D263B2D97AA</vt:lpwstr>
  </property>
</Properties>
</file>